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Noto Sans TC" panose="020B0200000000000000" pitchFamily="34" charset="-128"/>
      <p:regular r:id="rId11"/>
    </p:embeddedFont>
    <p:embeddedFont>
      <p:font typeface="Sora Medium" pitchFamily="2" charset="0"/>
      <p:regular r:id="rId1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97" d="100"/>
          <a:sy n="97" d="100"/>
        </p:scale>
        <p:origin x="44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677109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36553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Introduction to Infrared (IR) Sensors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123253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This presentation will explore infrared (IR) sensors: their history, principles, types, and applications. We'll delve into how they function, their advantages, limitations, and future trends.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5484019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410" y="5491639"/>
            <a:ext cx="347663" cy="34766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270040" y="5467112"/>
            <a:ext cx="2380893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E0D6DE"/>
                </a:solidFill>
                <a:latin typeface="Noto Sans TC Bold" pitchFamily="34" charset="0"/>
                <a:ea typeface="Noto Sans TC Bold" pitchFamily="34" charset="-122"/>
                <a:cs typeface="Noto Sans TC Bold" pitchFamily="34" charset="-120"/>
              </a:rPr>
              <a:t>by swaraj</a:t>
            </a:r>
            <a:endParaRPr lang="en-US" sz="2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36990"/>
            <a:ext cx="1015686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Fundamentals of Infrared Radiation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912745"/>
            <a:ext cx="2845594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Electromagnetic Spectrum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848219"/>
            <a:ext cx="2845594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Infrared radiation is part of the electromagnetic spectrum, spanning wavelengths from 0.7 to 1000 micrometers. It sits between visible light and microwaves.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4200406" y="2912745"/>
            <a:ext cx="2845594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Types of IR Radiation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4200406" y="3848219"/>
            <a:ext cx="2845594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NIR (Near-Infrared), MIR (Mid-Infrared), and FIR (Far-Infrared) are the three types of IR radiation.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607022" y="2912745"/>
            <a:ext cx="2845594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Stefan-Boltzmann Law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607022" y="3848219"/>
            <a:ext cx="2845594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This law states that an object's total energy radiated is proportional to the fourth power of its absolute temperature.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11013638" y="2912745"/>
            <a:ext cx="2845594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Wien's Displacement Law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11013638" y="3848219"/>
            <a:ext cx="2845594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The peak wavelength of an object's emitted radiation is inversely proportional to its temperature.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78700"/>
            <a:ext cx="1192125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Types of IR Sensors: Thermal vs. Quantum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25445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Thermal IR Sensors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83559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Detect temperature changes caused by IR radiation.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277797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Examples include thermopiles, bolometers, and pyroelectric sensors.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082897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They are slower and respond to a wide range of wavelengths.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99521" y="3254454"/>
            <a:ext cx="293405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Quantum IR Sensors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599521" y="3835598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Detect IR photons directly, causing a change in electrical properties.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99521" y="4640699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Examples include photodiodes, phototransistors, and photoconductive detectors.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99521" y="544580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These sensors are faster, more sensitive, but more wavelength-specific.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85511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Working Principle: Emissive IR Sensors (IR LEDs)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417004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Components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751189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IR LED (emitter) and a photodiode/phototransistor (detector).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417004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Operation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751189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The IR LED emits IR light, which is reflected back to the detector if an object is present.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417004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Signal Processing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751189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 microcontroller interprets the signal, triggering an action based on the strength of the reflected signal.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57555" y="721281"/>
            <a:ext cx="7801689" cy="11984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700"/>
              </a:lnSpc>
              <a:buNone/>
            </a:pPr>
            <a:r>
              <a:rPr lang="en-US" sz="37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Working Principle: Passive IR Sensors (Pyroelectric)</a:t>
            </a:r>
            <a:endParaRPr lang="en-US" sz="3750" dirty="0"/>
          </a:p>
        </p:txBody>
      </p:sp>
      <p:sp>
        <p:nvSpPr>
          <p:cNvPr id="4" name="Shape 1"/>
          <p:cNvSpPr/>
          <p:nvPr/>
        </p:nvSpPr>
        <p:spPr>
          <a:xfrm>
            <a:off x="6157555" y="2207300"/>
            <a:ext cx="7801689" cy="1104781"/>
          </a:xfrm>
          <a:prstGeom prst="roundRect">
            <a:avLst>
              <a:gd name="adj" fmla="val 2604"/>
            </a:avLst>
          </a:prstGeom>
          <a:solidFill>
            <a:srgbClr val="26262B"/>
          </a:solidFill>
          <a:ln/>
        </p:spPr>
      </p:sp>
      <p:sp>
        <p:nvSpPr>
          <p:cNvPr id="5" name="Text 2"/>
          <p:cNvSpPr/>
          <p:nvPr/>
        </p:nvSpPr>
        <p:spPr>
          <a:xfrm>
            <a:off x="6349246" y="2398990"/>
            <a:ext cx="2396966" cy="2995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8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Components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6349246" y="2813566"/>
            <a:ext cx="7418308" cy="3068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5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Pyroelectric material and a Fresnel lens.</a:t>
            </a:r>
            <a:endParaRPr lang="en-US" sz="1500" dirty="0"/>
          </a:p>
        </p:txBody>
      </p:sp>
      <p:sp>
        <p:nvSpPr>
          <p:cNvPr id="7" name="Shape 4"/>
          <p:cNvSpPr/>
          <p:nvPr/>
        </p:nvSpPr>
        <p:spPr>
          <a:xfrm>
            <a:off x="6157555" y="3503771"/>
            <a:ext cx="7801689" cy="1104781"/>
          </a:xfrm>
          <a:prstGeom prst="roundRect">
            <a:avLst>
              <a:gd name="adj" fmla="val 2604"/>
            </a:avLst>
          </a:prstGeom>
          <a:solidFill>
            <a:srgbClr val="26262B"/>
          </a:solidFill>
          <a:ln/>
        </p:spPr>
      </p:sp>
      <p:sp>
        <p:nvSpPr>
          <p:cNvPr id="8" name="Text 5"/>
          <p:cNvSpPr/>
          <p:nvPr/>
        </p:nvSpPr>
        <p:spPr>
          <a:xfrm>
            <a:off x="6349246" y="3695462"/>
            <a:ext cx="2396966" cy="2995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8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Pyroelectric Effect</a:t>
            </a:r>
            <a:endParaRPr lang="en-US" sz="1850" dirty="0"/>
          </a:p>
        </p:txBody>
      </p:sp>
      <p:sp>
        <p:nvSpPr>
          <p:cNvPr id="9" name="Text 6"/>
          <p:cNvSpPr/>
          <p:nvPr/>
        </p:nvSpPr>
        <p:spPr>
          <a:xfrm>
            <a:off x="6349246" y="4110038"/>
            <a:ext cx="7418308" cy="3068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5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Changes in temperature create a temporary voltage in the pyroelectric material.</a:t>
            </a:r>
            <a:endParaRPr lang="en-US" sz="1500" dirty="0"/>
          </a:p>
        </p:txBody>
      </p:sp>
      <p:sp>
        <p:nvSpPr>
          <p:cNvPr id="10" name="Shape 7"/>
          <p:cNvSpPr/>
          <p:nvPr/>
        </p:nvSpPr>
        <p:spPr>
          <a:xfrm>
            <a:off x="6157555" y="4800243"/>
            <a:ext cx="7801689" cy="1411605"/>
          </a:xfrm>
          <a:prstGeom prst="roundRect">
            <a:avLst>
              <a:gd name="adj" fmla="val 2038"/>
            </a:avLst>
          </a:prstGeom>
          <a:solidFill>
            <a:srgbClr val="26262B"/>
          </a:solidFill>
          <a:ln/>
        </p:spPr>
      </p:sp>
      <p:sp>
        <p:nvSpPr>
          <p:cNvPr id="11" name="Text 8"/>
          <p:cNvSpPr/>
          <p:nvPr/>
        </p:nvSpPr>
        <p:spPr>
          <a:xfrm>
            <a:off x="6349246" y="4991933"/>
            <a:ext cx="2396966" cy="2995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8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Operation</a:t>
            </a:r>
            <a:endParaRPr lang="en-US" sz="1850" dirty="0"/>
          </a:p>
        </p:txBody>
      </p:sp>
      <p:sp>
        <p:nvSpPr>
          <p:cNvPr id="12" name="Text 9"/>
          <p:cNvSpPr/>
          <p:nvPr/>
        </p:nvSpPr>
        <p:spPr>
          <a:xfrm>
            <a:off x="6349246" y="5406509"/>
            <a:ext cx="7418308" cy="6136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5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IR radiation from a moving object causes a temperature change in the sensor, generating a voltage pulse.</a:t>
            </a:r>
            <a:endParaRPr lang="en-US" sz="1500" dirty="0"/>
          </a:p>
        </p:txBody>
      </p:sp>
      <p:sp>
        <p:nvSpPr>
          <p:cNvPr id="13" name="Shape 10"/>
          <p:cNvSpPr/>
          <p:nvPr/>
        </p:nvSpPr>
        <p:spPr>
          <a:xfrm>
            <a:off x="6157555" y="6403538"/>
            <a:ext cx="7801689" cy="1104781"/>
          </a:xfrm>
          <a:prstGeom prst="roundRect">
            <a:avLst>
              <a:gd name="adj" fmla="val 2604"/>
            </a:avLst>
          </a:prstGeom>
          <a:solidFill>
            <a:srgbClr val="26262B"/>
          </a:solidFill>
          <a:ln/>
        </p:spPr>
      </p:sp>
      <p:sp>
        <p:nvSpPr>
          <p:cNvPr id="14" name="Text 11"/>
          <p:cNvSpPr/>
          <p:nvPr/>
        </p:nvSpPr>
        <p:spPr>
          <a:xfrm>
            <a:off x="6349246" y="6595229"/>
            <a:ext cx="2396966" cy="2995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8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Signal Processing</a:t>
            </a:r>
            <a:endParaRPr lang="en-US" sz="1850" dirty="0"/>
          </a:p>
        </p:txBody>
      </p:sp>
      <p:sp>
        <p:nvSpPr>
          <p:cNvPr id="15" name="Text 12"/>
          <p:cNvSpPr/>
          <p:nvPr/>
        </p:nvSpPr>
        <p:spPr>
          <a:xfrm>
            <a:off x="6349246" y="7009805"/>
            <a:ext cx="7418308" cy="3068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5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The voltage pulse is amplified, filtered, and used to detect the presence of motion.</a:t>
            </a:r>
            <a:endParaRPr lang="en-US" sz="15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4018" y="724257"/>
            <a:ext cx="7715964" cy="1275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000"/>
              </a:lnSpc>
              <a:buNone/>
            </a:pPr>
            <a:r>
              <a:rPr lang="en-US" sz="40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Key Specifications and Parameters</a:t>
            </a:r>
            <a:endParaRPr lang="en-US" sz="40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018" y="2305407"/>
            <a:ext cx="510064" cy="51006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14018" y="3019425"/>
            <a:ext cx="2367915" cy="6374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Wavelength Range</a:t>
            </a:r>
            <a:endParaRPr lang="en-US" sz="2000" dirty="0"/>
          </a:p>
        </p:txBody>
      </p:sp>
      <p:sp>
        <p:nvSpPr>
          <p:cNvPr id="6" name="Text 2"/>
          <p:cNvSpPr/>
          <p:nvPr/>
        </p:nvSpPr>
        <p:spPr>
          <a:xfrm>
            <a:off x="714018" y="3779282"/>
            <a:ext cx="2367915" cy="13058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The range of IR wavelengths the sensor can detect (e.g., 8-14 μm for thermal imaging).</a:t>
            </a:r>
            <a:endParaRPr lang="en-US" sz="16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87923" y="2305407"/>
            <a:ext cx="510064" cy="51006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3387923" y="3019425"/>
            <a:ext cx="2368034" cy="3187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Sensitivity</a:t>
            </a:r>
            <a:endParaRPr lang="en-US" sz="2000" dirty="0"/>
          </a:p>
        </p:txBody>
      </p:sp>
      <p:sp>
        <p:nvSpPr>
          <p:cNvPr id="9" name="Text 4"/>
          <p:cNvSpPr/>
          <p:nvPr/>
        </p:nvSpPr>
        <p:spPr>
          <a:xfrm>
            <a:off x="3387923" y="3460552"/>
            <a:ext cx="2368034" cy="9794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The smallest change in IR radiation the sensor can detect.</a:t>
            </a:r>
            <a:endParaRPr lang="en-US" sz="16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61948" y="2305407"/>
            <a:ext cx="510064" cy="51006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061948" y="3019425"/>
            <a:ext cx="2367915" cy="3187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Response Time</a:t>
            </a:r>
            <a:endParaRPr lang="en-US" sz="2000" dirty="0"/>
          </a:p>
        </p:txBody>
      </p:sp>
      <p:sp>
        <p:nvSpPr>
          <p:cNvPr id="12" name="Text 6"/>
          <p:cNvSpPr/>
          <p:nvPr/>
        </p:nvSpPr>
        <p:spPr>
          <a:xfrm>
            <a:off x="6061948" y="3460552"/>
            <a:ext cx="2367915" cy="9794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The time taken for the sensor to react to changes in IR radiation.</a:t>
            </a:r>
            <a:endParaRPr lang="en-US" sz="16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4018" y="5697260"/>
            <a:ext cx="510064" cy="510064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14018" y="6411278"/>
            <a:ext cx="2367915" cy="3187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Field of View</a:t>
            </a:r>
            <a:endParaRPr lang="en-US" sz="2000" dirty="0"/>
          </a:p>
        </p:txBody>
      </p:sp>
      <p:sp>
        <p:nvSpPr>
          <p:cNvPr id="15" name="Text 8"/>
          <p:cNvSpPr/>
          <p:nvPr/>
        </p:nvSpPr>
        <p:spPr>
          <a:xfrm>
            <a:off x="714018" y="6852404"/>
            <a:ext cx="2367915" cy="6529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The angular extent the sensor can "see".</a:t>
            </a:r>
            <a:endParaRPr lang="en-US" sz="1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6642" y="596503"/>
            <a:ext cx="7263408" cy="675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300"/>
              </a:lnSpc>
              <a:buNone/>
            </a:pPr>
            <a:r>
              <a:rPr lang="en-US" sz="42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Applications of IR Sensors</a:t>
            </a:r>
            <a:endParaRPr lang="en-US" sz="4250" dirty="0"/>
          </a:p>
        </p:txBody>
      </p:sp>
      <p:sp>
        <p:nvSpPr>
          <p:cNvPr id="3" name="Shape 1"/>
          <p:cNvSpPr/>
          <p:nvPr/>
        </p:nvSpPr>
        <p:spPr>
          <a:xfrm>
            <a:off x="7299960" y="1704499"/>
            <a:ext cx="30480" cy="5928598"/>
          </a:xfrm>
          <a:prstGeom prst="roundRect">
            <a:avLst>
              <a:gd name="adj" fmla="val 106406"/>
            </a:avLst>
          </a:prstGeom>
          <a:solidFill>
            <a:srgbClr val="3F3F44"/>
          </a:solidFill>
          <a:ln/>
        </p:spPr>
      </p:sp>
      <p:sp>
        <p:nvSpPr>
          <p:cNvPr id="4" name="Shape 2"/>
          <p:cNvSpPr/>
          <p:nvPr/>
        </p:nvSpPr>
        <p:spPr>
          <a:xfrm>
            <a:off x="6453961" y="2175510"/>
            <a:ext cx="648533" cy="30480"/>
          </a:xfrm>
          <a:prstGeom prst="roundRect">
            <a:avLst>
              <a:gd name="adj" fmla="val 106406"/>
            </a:avLst>
          </a:prstGeom>
          <a:solidFill>
            <a:srgbClr val="3F3F44"/>
          </a:solidFill>
          <a:ln/>
        </p:spPr>
      </p:sp>
      <p:sp>
        <p:nvSpPr>
          <p:cNvPr id="5" name="Shape 3"/>
          <p:cNvSpPr/>
          <p:nvPr/>
        </p:nvSpPr>
        <p:spPr>
          <a:xfrm>
            <a:off x="7072015" y="1947624"/>
            <a:ext cx="486370" cy="486370"/>
          </a:xfrm>
          <a:prstGeom prst="roundRect">
            <a:avLst>
              <a:gd name="adj" fmla="val 6668"/>
            </a:avLst>
          </a:prstGeom>
          <a:solidFill>
            <a:srgbClr val="26262B"/>
          </a:solidFill>
          <a:ln/>
        </p:spPr>
      </p:sp>
      <p:sp>
        <p:nvSpPr>
          <p:cNvPr id="6" name="Text 4"/>
          <p:cNvSpPr/>
          <p:nvPr/>
        </p:nvSpPr>
        <p:spPr>
          <a:xfrm>
            <a:off x="7153037" y="1988106"/>
            <a:ext cx="324207" cy="4052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1</a:t>
            </a:r>
            <a:endParaRPr lang="en-US" sz="2550" dirty="0"/>
          </a:p>
        </p:txBody>
      </p:sp>
      <p:sp>
        <p:nvSpPr>
          <p:cNvPr id="7" name="Text 5"/>
          <p:cNvSpPr/>
          <p:nvPr/>
        </p:nvSpPr>
        <p:spPr>
          <a:xfrm>
            <a:off x="3531632" y="1920597"/>
            <a:ext cx="2702600" cy="337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650"/>
              </a:lnSpc>
              <a:buNone/>
            </a:pPr>
            <a:r>
              <a:rPr lang="en-US" sz="21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Remote Controls</a:t>
            </a:r>
            <a:endParaRPr lang="en-US" sz="2100" dirty="0"/>
          </a:p>
        </p:txBody>
      </p:sp>
      <p:sp>
        <p:nvSpPr>
          <p:cNvPr id="8" name="Text 6"/>
          <p:cNvSpPr/>
          <p:nvPr/>
        </p:nvSpPr>
        <p:spPr>
          <a:xfrm>
            <a:off x="756642" y="2388037"/>
            <a:ext cx="5477589" cy="6917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700"/>
              </a:lnSpc>
              <a:buNone/>
            </a:pPr>
            <a:r>
              <a:rPr lang="en-US" sz="17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Transmit signals to control electronics like TVs and stereos.</a:t>
            </a:r>
            <a:endParaRPr lang="en-US" sz="1700" dirty="0"/>
          </a:p>
        </p:txBody>
      </p:sp>
      <p:sp>
        <p:nvSpPr>
          <p:cNvPr id="9" name="Shape 7"/>
          <p:cNvSpPr/>
          <p:nvPr/>
        </p:nvSpPr>
        <p:spPr>
          <a:xfrm>
            <a:off x="7527905" y="3256359"/>
            <a:ext cx="648533" cy="30480"/>
          </a:xfrm>
          <a:prstGeom prst="roundRect">
            <a:avLst>
              <a:gd name="adj" fmla="val 106406"/>
            </a:avLst>
          </a:prstGeom>
          <a:solidFill>
            <a:srgbClr val="3F3F44"/>
          </a:solidFill>
          <a:ln/>
        </p:spPr>
      </p:sp>
      <p:sp>
        <p:nvSpPr>
          <p:cNvPr id="10" name="Shape 8"/>
          <p:cNvSpPr/>
          <p:nvPr/>
        </p:nvSpPr>
        <p:spPr>
          <a:xfrm>
            <a:off x="7072015" y="3028474"/>
            <a:ext cx="486370" cy="486370"/>
          </a:xfrm>
          <a:prstGeom prst="roundRect">
            <a:avLst>
              <a:gd name="adj" fmla="val 6668"/>
            </a:avLst>
          </a:prstGeom>
          <a:solidFill>
            <a:srgbClr val="26262B"/>
          </a:solidFill>
          <a:ln/>
        </p:spPr>
      </p:sp>
      <p:sp>
        <p:nvSpPr>
          <p:cNvPr id="11" name="Text 9"/>
          <p:cNvSpPr/>
          <p:nvPr/>
        </p:nvSpPr>
        <p:spPr>
          <a:xfrm>
            <a:off x="7153037" y="3068955"/>
            <a:ext cx="324207" cy="4052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2</a:t>
            </a:r>
            <a:endParaRPr lang="en-US" sz="2550" dirty="0"/>
          </a:p>
        </p:txBody>
      </p:sp>
      <p:sp>
        <p:nvSpPr>
          <p:cNvPr id="12" name="Text 10"/>
          <p:cNvSpPr/>
          <p:nvPr/>
        </p:nvSpPr>
        <p:spPr>
          <a:xfrm>
            <a:off x="8396168" y="3001447"/>
            <a:ext cx="2702600" cy="337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Motion Detection</a:t>
            </a:r>
            <a:endParaRPr lang="en-US" sz="2100" dirty="0"/>
          </a:p>
        </p:txBody>
      </p:sp>
      <p:sp>
        <p:nvSpPr>
          <p:cNvPr id="13" name="Text 11"/>
          <p:cNvSpPr/>
          <p:nvPr/>
        </p:nvSpPr>
        <p:spPr>
          <a:xfrm>
            <a:off x="8396168" y="3468886"/>
            <a:ext cx="5477589" cy="3458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Used in security systems and automatic lighting.</a:t>
            </a:r>
            <a:endParaRPr lang="en-US" sz="1700" dirty="0"/>
          </a:p>
        </p:txBody>
      </p:sp>
      <p:sp>
        <p:nvSpPr>
          <p:cNvPr id="14" name="Shape 12"/>
          <p:cNvSpPr/>
          <p:nvPr/>
        </p:nvSpPr>
        <p:spPr>
          <a:xfrm>
            <a:off x="6453961" y="4229219"/>
            <a:ext cx="648533" cy="30480"/>
          </a:xfrm>
          <a:prstGeom prst="roundRect">
            <a:avLst>
              <a:gd name="adj" fmla="val 106406"/>
            </a:avLst>
          </a:prstGeom>
          <a:solidFill>
            <a:srgbClr val="3F3F44"/>
          </a:solidFill>
          <a:ln/>
        </p:spPr>
      </p:sp>
      <p:sp>
        <p:nvSpPr>
          <p:cNvPr id="15" name="Shape 13"/>
          <p:cNvSpPr/>
          <p:nvPr/>
        </p:nvSpPr>
        <p:spPr>
          <a:xfrm>
            <a:off x="7072015" y="4001333"/>
            <a:ext cx="486370" cy="486370"/>
          </a:xfrm>
          <a:prstGeom prst="roundRect">
            <a:avLst>
              <a:gd name="adj" fmla="val 6668"/>
            </a:avLst>
          </a:prstGeom>
          <a:solidFill>
            <a:srgbClr val="26262B"/>
          </a:solidFill>
          <a:ln/>
        </p:spPr>
      </p:sp>
      <p:sp>
        <p:nvSpPr>
          <p:cNvPr id="16" name="Text 14"/>
          <p:cNvSpPr/>
          <p:nvPr/>
        </p:nvSpPr>
        <p:spPr>
          <a:xfrm>
            <a:off x="7153037" y="4041815"/>
            <a:ext cx="324207" cy="4052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3</a:t>
            </a:r>
            <a:endParaRPr lang="en-US" sz="2550" dirty="0"/>
          </a:p>
        </p:txBody>
      </p:sp>
      <p:sp>
        <p:nvSpPr>
          <p:cNvPr id="17" name="Text 15"/>
          <p:cNvSpPr/>
          <p:nvPr/>
        </p:nvSpPr>
        <p:spPr>
          <a:xfrm>
            <a:off x="3531632" y="3974306"/>
            <a:ext cx="2702600" cy="337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650"/>
              </a:lnSpc>
              <a:buNone/>
            </a:pPr>
            <a:r>
              <a:rPr lang="en-US" sz="21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Thermal Imaging</a:t>
            </a:r>
            <a:endParaRPr lang="en-US" sz="2100" dirty="0"/>
          </a:p>
        </p:txBody>
      </p:sp>
      <p:sp>
        <p:nvSpPr>
          <p:cNvPr id="18" name="Text 16"/>
          <p:cNvSpPr/>
          <p:nvPr/>
        </p:nvSpPr>
        <p:spPr>
          <a:xfrm>
            <a:off x="756642" y="4441746"/>
            <a:ext cx="5477589" cy="6917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700"/>
              </a:lnSpc>
              <a:buNone/>
            </a:pPr>
            <a:r>
              <a:rPr lang="en-US" sz="17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Used in medical diagnostics, building inspection, and firefighting.</a:t>
            </a:r>
            <a:endParaRPr lang="en-US" sz="1700" dirty="0"/>
          </a:p>
        </p:txBody>
      </p:sp>
      <p:sp>
        <p:nvSpPr>
          <p:cNvPr id="19" name="Shape 17"/>
          <p:cNvSpPr/>
          <p:nvPr/>
        </p:nvSpPr>
        <p:spPr>
          <a:xfrm>
            <a:off x="7527905" y="5202079"/>
            <a:ext cx="648533" cy="30480"/>
          </a:xfrm>
          <a:prstGeom prst="roundRect">
            <a:avLst>
              <a:gd name="adj" fmla="val 106406"/>
            </a:avLst>
          </a:prstGeom>
          <a:solidFill>
            <a:srgbClr val="3F3F44"/>
          </a:solidFill>
          <a:ln/>
        </p:spPr>
      </p:sp>
      <p:sp>
        <p:nvSpPr>
          <p:cNvPr id="20" name="Shape 18"/>
          <p:cNvSpPr/>
          <p:nvPr/>
        </p:nvSpPr>
        <p:spPr>
          <a:xfrm>
            <a:off x="7072015" y="4974193"/>
            <a:ext cx="486370" cy="486370"/>
          </a:xfrm>
          <a:prstGeom prst="roundRect">
            <a:avLst>
              <a:gd name="adj" fmla="val 6668"/>
            </a:avLst>
          </a:prstGeom>
          <a:solidFill>
            <a:srgbClr val="26262B"/>
          </a:solidFill>
          <a:ln/>
        </p:spPr>
      </p:sp>
      <p:sp>
        <p:nvSpPr>
          <p:cNvPr id="21" name="Text 19"/>
          <p:cNvSpPr/>
          <p:nvPr/>
        </p:nvSpPr>
        <p:spPr>
          <a:xfrm>
            <a:off x="7153037" y="5014674"/>
            <a:ext cx="324207" cy="4052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4</a:t>
            </a:r>
            <a:endParaRPr lang="en-US" sz="2550" dirty="0"/>
          </a:p>
        </p:txBody>
      </p:sp>
      <p:sp>
        <p:nvSpPr>
          <p:cNvPr id="22" name="Text 20"/>
          <p:cNvSpPr/>
          <p:nvPr/>
        </p:nvSpPr>
        <p:spPr>
          <a:xfrm>
            <a:off x="8396168" y="4947166"/>
            <a:ext cx="2702600" cy="337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Gas Analysis</a:t>
            </a:r>
            <a:endParaRPr lang="en-US" sz="2100" dirty="0"/>
          </a:p>
        </p:txBody>
      </p:sp>
      <p:sp>
        <p:nvSpPr>
          <p:cNvPr id="23" name="Text 21"/>
          <p:cNvSpPr/>
          <p:nvPr/>
        </p:nvSpPr>
        <p:spPr>
          <a:xfrm>
            <a:off x="8396168" y="5414605"/>
            <a:ext cx="5477589" cy="6917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Monitoring atmospheric gases and industrial processes.</a:t>
            </a:r>
            <a:endParaRPr lang="en-US" sz="1700" dirty="0"/>
          </a:p>
        </p:txBody>
      </p:sp>
      <p:sp>
        <p:nvSpPr>
          <p:cNvPr id="24" name="Shape 22"/>
          <p:cNvSpPr/>
          <p:nvPr/>
        </p:nvSpPr>
        <p:spPr>
          <a:xfrm>
            <a:off x="6453961" y="6174938"/>
            <a:ext cx="648533" cy="30480"/>
          </a:xfrm>
          <a:prstGeom prst="roundRect">
            <a:avLst>
              <a:gd name="adj" fmla="val 106406"/>
            </a:avLst>
          </a:prstGeom>
          <a:solidFill>
            <a:srgbClr val="3F3F44"/>
          </a:solidFill>
          <a:ln/>
        </p:spPr>
      </p:sp>
      <p:sp>
        <p:nvSpPr>
          <p:cNvPr id="25" name="Shape 23"/>
          <p:cNvSpPr/>
          <p:nvPr/>
        </p:nvSpPr>
        <p:spPr>
          <a:xfrm>
            <a:off x="7072015" y="5947053"/>
            <a:ext cx="486370" cy="486370"/>
          </a:xfrm>
          <a:prstGeom prst="roundRect">
            <a:avLst>
              <a:gd name="adj" fmla="val 6668"/>
            </a:avLst>
          </a:prstGeom>
          <a:solidFill>
            <a:srgbClr val="26262B"/>
          </a:solidFill>
          <a:ln/>
        </p:spPr>
      </p:sp>
      <p:sp>
        <p:nvSpPr>
          <p:cNvPr id="26" name="Text 24"/>
          <p:cNvSpPr/>
          <p:nvPr/>
        </p:nvSpPr>
        <p:spPr>
          <a:xfrm>
            <a:off x="7153037" y="5987534"/>
            <a:ext cx="324207" cy="4052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5</a:t>
            </a:r>
            <a:endParaRPr lang="en-US" sz="2550" dirty="0"/>
          </a:p>
        </p:txBody>
      </p:sp>
      <p:sp>
        <p:nvSpPr>
          <p:cNvPr id="27" name="Text 25"/>
          <p:cNvSpPr/>
          <p:nvPr/>
        </p:nvSpPr>
        <p:spPr>
          <a:xfrm>
            <a:off x="756642" y="5920026"/>
            <a:ext cx="5477589" cy="6755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650"/>
              </a:lnSpc>
              <a:buNone/>
            </a:pPr>
            <a:r>
              <a:rPr lang="en-US" sz="21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Non-Contact Temperature Measurement</a:t>
            </a:r>
            <a:endParaRPr lang="en-US" sz="2100" dirty="0"/>
          </a:p>
        </p:txBody>
      </p:sp>
      <p:sp>
        <p:nvSpPr>
          <p:cNvPr id="28" name="Text 26"/>
          <p:cNvSpPr/>
          <p:nvPr/>
        </p:nvSpPr>
        <p:spPr>
          <a:xfrm>
            <a:off x="756642" y="6725245"/>
            <a:ext cx="5477589" cy="6917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700"/>
              </a:lnSpc>
              <a:buNone/>
            </a:pPr>
            <a:r>
              <a:rPr lang="en-US" sz="17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Used in industrial processes and medical thermometers.</a:t>
            </a:r>
            <a:endParaRPr lang="en-US" sz="17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95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68390" y="535900"/>
            <a:ext cx="7780020" cy="12180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750"/>
              </a:lnSpc>
              <a:buNone/>
            </a:pPr>
            <a:r>
              <a:rPr lang="en-US" sz="38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Advantages, Limitations, and Future Trends</a:t>
            </a:r>
            <a:endParaRPr lang="en-US" sz="38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8390" y="2046208"/>
            <a:ext cx="974408" cy="188261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435096" y="2240994"/>
            <a:ext cx="2436019" cy="3044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Advantages</a:t>
            </a:r>
            <a:endParaRPr lang="en-US" sz="1900" dirty="0"/>
          </a:p>
        </p:txBody>
      </p:sp>
      <p:sp>
        <p:nvSpPr>
          <p:cNvPr id="6" name="Text 2"/>
          <p:cNvSpPr/>
          <p:nvPr/>
        </p:nvSpPr>
        <p:spPr>
          <a:xfrm>
            <a:off x="7435096" y="2662357"/>
            <a:ext cx="6513314" cy="311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Non-contact measurement</a:t>
            </a:r>
            <a:endParaRPr lang="en-US" sz="1500" dirty="0"/>
          </a:p>
        </p:txBody>
      </p:sp>
      <p:sp>
        <p:nvSpPr>
          <p:cNvPr id="7" name="Text 3"/>
          <p:cNvSpPr/>
          <p:nvPr/>
        </p:nvSpPr>
        <p:spPr>
          <a:xfrm>
            <a:off x="7435096" y="3042285"/>
            <a:ext cx="6513314" cy="311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Low power consumption</a:t>
            </a:r>
            <a:endParaRPr lang="en-US" sz="1500" dirty="0"/>
          </a:p>
        </p:txBody>
      </p:sp>
      <p:sp>
        <p:nvSpPr>
          <p:cNvPr id="8" name="Text 4"/>
          <p:cNvSpPr/>
          <p:nvPr/>
        </p:nvSpPr>
        <p:spPr>
          <a:xfrm>
            <a:off x="7435096" y="3422213"/>
            <a:ext cx="6513314" cy="311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Relatively low cost</a:t>
            </a:r>
            <a:endParaRPr lang="en-US" sz="15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8390" y="3928824"/>
            <a:ext cx="974408" cy="188261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435096" y="4123611"/>
            <a:ext cx="2436019" cy="3044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Limitations</a:t>
            </a:r>
            <a:endParaRPr lang="en-US" sz="1900" dirty="0"/>
          </a:p>
        </p:txBody>
      </p:sp>
      <p:sp>
        <p:nvSpPr>
          <p:cNvPr id="11" name="Text 6"/>
          <p:cNvSpPr/>
          <p:nvPr/>
        </p:nvSpPr>
        <p:spPr>
          <a:xfrm>
            <a:off x="7435096" y="4544973"/>
            <a:ext cx="6513314" cy="311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Susceptible to ambient temperature changes</a:t>
            </a:r>
            <a:endParaRPr lang="en-US" sz="1500" dirty="0"/>
          </a:p>
        </p:txBody>
      </p:sp>
      <p:sp>
        <p:nvSpPr>
          <p:cNvPr id="12" name="Text 7"/>
          <p:cNvSpPr/>
          <p:nvPr/>
        </p:nvSpPr>
        <p:spPr>
          <a:xfrm>
            <a:off x="7435096" y="4924901"/>
            <a:ext cx="6513314" cy="311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Limited range</a:t>
            </a:r>
            <a:endParaRPr lang="en-US" sz="1500" dirty="0"/>
          </a:p>
        </p:txBody>
      </p:sp>
      <p:sp>
        <p:nvSpPr>
          <p:cNvPr id="13" name="Text 8"/>
          <p:cNvSpPr/>
          <p:nvPr/>
        </p:nvSpPr>
        <p:spPr>
          <a:xfrm>
            <a:off x="7435096" y="5304830"/>
            <a:ext cx="6513314" cy="311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Affected by obstructions</a:t>
            </a:r>
            <a:endParaRPr lang="en-US" sz="1500" dirty="0"/>
          </a:p>
        </p:txBody>
      </p:sp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68390" y="5811441"/>
            <a:ext cx="974408" cy="1882616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7435096" y="6006227"/>
            <a:ext cx="2436019" cy="3044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Future Trends</a:t>
            </a:r>
            <a:endParaRPr lang="en-US" sz="1900" dirty="0"/>
          </a:p>
        </p:txBody>
      </p:sp>
      <p:sp>
        <p:nvSpPr>
          <p:cNvPr id="16" name="Text 10"/>
          <p:cNvSpPr/>
          <p:nvPr/>
        </p:nvSpPr>
        <p:spPr>
          <a:xfrm>
            <a:off x="7435096" y="6427589"/>
            <a:ext cx="6513314" cy="311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Miniaturization</a:t>
            </a:r>
            <a:endParaRPr lang="en-US" sz="1500" dirty="0"/>
          </a:p>
        </p:txBody>
      </p:sp>
      <p:sp>
        <p:nvSpPr>
          <p:cNvPr id="17" name="Text 11"/>
          <p:cNvSpPr/>
          <p:nvPr/>
        </p:nvSpPr>
        <p:spPr>
          <a:xfrm>
            <a:off x="7435096" y="6807517"/>
            <a:ext cx="6513314" cy="311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Higher sensitivity</a:t>
            </a:r>
            <a:endParaRPr lang="en-US" sz="1500" dirty="0"/>
          </a:p>
        </p:txBody>
      </p:sp>
      <p:sp>
        <p:nvSpPr>
          <p:cNvPr id="18" name="Text 12"/>
          <p:cNvSpPr/>
          <p:nvPr/>
        </p:nvSpPr>
        <p:spPr>
          <a:xfrm>
            <a:off x="7435096" y="7187446"/>
            <a:ext cx="6513314" cy="311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Smart sensors</a:t>
            </a:r>
            <a:endParaRPr lang="en-US" sz="15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527</Words>
  <Application>Microsoft Macintosh PowerPoint</Application>
  <PresentationFormat>Custom</PresentationFormat>
  <Paragraphs>83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Sora Medium</vt:lpstr>
      <vt:lpstr>Noto Sans TC</vt:lpstr>
      <vt:lpstr>Noto Sans TC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swaraj kumar</cp:lastModifiedBy>
  <cp:revision>2</cp:revision>
  <dcterms:created xsi:type="dcterms:W3CDTF">2025-03-07T17:46:11Z</dcterms:created>
  <dcterms:modified xsi:type="dcterms:W3CDTF">2025-03-07T17:48:59Z</dcterms:modified>
</cp:coreProperties>
</file>